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3">
  <p:sldMasterIdLst>
    <p:sldMasterId id="2147483681" r:id="rId1"/>
  </p:sldMasterIdLst>
  <p:notesMasterIdLst>
    <p:notesMasterId r:id="rId29"/>
  </p:notesMasterIdLst>
  <p:sldIdLst>
    <p:sldId id="256" r:id="rId2"/>
    <p:sldId id="305" r:id="rId3"/>
    <p:sldId id="257" r:id="rId4"/>
    <p:sldId id="322" r:id="rId5"/>
    <p:sldId id="285" r:id="rId6"/>
    <p:sldId id="325" r:id="rId7"/>
    <p:sldId id="323" r:id="rId8"/>
    <p:sldId id="309" r:id="rId9"/>
    <p:sldId id="308" r:id="rId10"/>
    <p:sldId id="320" r:id="rId11"/>
    <p:sldId id="310" r:id="rId12"/>
    <p:sldId id="311" r:id="rId13"/>
    <p:sldId id="312" r:id="rId14"/>
    <p:sldId id="317" r:id="rId15"/>
    <p:sldId id="294" r:id="rId16"/>
    <p:sldId id="286" r:id="rId17"/>
    <p:sldId id="306" r:id="rId18"/>
    <p:sldId id="314" r:id="rId19"/>
    <p:sldId id="316" r:id="rId20"/>
    <p:sldId id="295" r:id="rId21"/>
    <p:sldId id="318" r:id="rId22"/>
    <p:sldId id="326" r:id="rId23"/>
    <p:sldId id="327" r:id="rId24"/>
    <p:sldId id="324" r:id="rId25"/>
    <p:sldId id="301" r:id="rId26"/>
    <p:sldId id="313" r:id="rId27"/>
    <p:sldId id="307" r:id="rId28"/>
  </p:sldIdLst>
  <p:sldSz cx="9144000" cy="5143500" type="screen16x9"/>
  <p:notesSz cx="6858000" cy="9926638"/>
  <p:embeddedFontLs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Lato Black" panose="020B0604020202020204" charset="0"/>
      <p:bold r:id="rId34"/>
      <p:italic r:id="rId35"/>
      <p:boldItalic r:id="rId36"/>
    </p:embeddedFont>
    <p:embeddedFont>
      <p:font typeface="Montserrat" panose="020B0604020202020204" charset="0"/>
      <p:regular r:id="rId37"/>
      <p:bold r:id="rId38"/>
      <p:italic r:id="rId39"/>
      <p:boldItalic r:id="rId40"/>
    </p:embeddedFont>
    <p:embeddedFont>
      <p:font typeface="Montserrat Black" panose="020B0604020202020204" charset="0"/>
      <p:bold r:id="rId41"/>
      <p:italic r:id="rId42"/>
      <p:boldItalic r:id="rId43"/>
    </p:embeddedFont>
    <p:embeddedFont>
      <p:font typeface="Montserrat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old" initials="h" lastIdx="1" clrIdx="0">
    <p:extLst>
      <p:ext uri="{19B8F6BF-5375-455C-9EA6-DF929625EA0E}">
        <p15:presenceInfo xmlns:p15="http://schemas.microsoft.com/office/powerpoint/2012/main" userId="harol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196"/>
    <a:srgbClr val="0099FF"/>
    <a:srgbClr val="9A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9" autoAdjust="0"/>
    <p:restoredTop sz="99822" autoAdjust="0"/>
  </p:normalViewPr>
  <p:slideViewPr>
    <p:cSldViewPr snapToGrid="0" snapToObjects="1">
      <p:cViewPr varScale="1">
        <p:scale>
          <a:sx n="113" d="100"/>
          <a:sy n="113" d="100"/>
        </p:scale>
        <p:origin x="67" y="1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17629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340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984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888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657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2231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6fec3b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6fec3b3_2_56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d’ISTQB, du CFTL et des types de certifications disponibles.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346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2094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Me présenter et présenter les différentes missions chez différents clients. 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6fec3b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6fec3b3_2_56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5048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7326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7761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c66fec3b3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c66fec3b3_2_20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</a:t>
            </a:r>
            <a:r>
              <a:rPr lang="fr-FR" baseline="0" dirty="0"/>
              <a:t> DO (ceci est un exemple)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des différents postes  vers lesquels peut</a:t>
            </a:r>
            <a:r>
              <a:rPr lang="fr-FR" baseline="0" dirty="0"/>
              <a:t> s’orienter un testeur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6931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6fec3b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6fec3b3_2_56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9624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6fec3b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6fec3b3_2_56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96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cc4039e4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cc4039e41_0_2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 à ajuster selon vos présentations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6fec3b3_2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6fec3b3_2_56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01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00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12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009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acecaaa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acecaaae0_0_8:notes"/>
          <p:cNvSpPr txBox="1">
            <a:spLocks noGrp="1"/>
          </p:cNvSpPr>
          <p:nvPr>
            <p:ph type="body" idx="1"/>
          </p:nvPr>
        </p:nvSpPr>
        <p:spPr>
          <a:xfrm>
            <a:off x="685800" y="4715153"/>
            <a:ext cx="548640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90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Connaitre son public afin d’orienter</a:t>
            </a:r>
            <a:r>
              <a:rPr lang="fr-FR" sz="900" baseline="0" dirty="0">
                <a:solidFill>
                  <a:srgbClr val="E95196"/>
                </a:solidFill>
                <a:latin typeface="Lato"/>
                <a:ea typeface="Lato"/>
                <a:cs typeface="Lato"/>
                <a:sym typeface="Lato"/>
              </a:rPr>
              <a:t> la suite de la présentation.</a:t>
            </a: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78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gi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/>
          <p:nvPr/>
        </p:nvSpPr>
        <p:spPr>
          <a:xfrm>
            <a:off x="4551975" y="2902850"/>
            <a:ext cx="2479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37"/>
          <p:cNvSpPr/>
          <p:nvPr/>
        </p:nvSpPr>
        <p:spPr>
          <a:xfrm>
            <a:off x="4552475" y="2851838"/>
            <a:ext cx="19875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76" name="Google Shape;176;p37"/>
          <p:cNvSpPr txBox="1"/>
          <p:nvPr/>
        </p:nvSpPr>
        <p:spPr>
          <a:xfrm>
            <a:off x="4635059" y="2038394"/>
            <a:ext cx="3246315" cy="89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Sécurité &amp; hacking</a:t>
            </a:r>
            <a:endParaRPr sz="2000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77975" y="4840250"/>
            <a:ext cx="24798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VERSION 2.0</a:t>
            </a:r>
            <a:endParaRPr sz="7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37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79" name="Google Shape;179;p37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aseline="-25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82" name="Google Shape;1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300" y="367550"/>
            <a:ext cx="3007226" cy="75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4" y="219300"/>
            <a:ext cx="5634049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types de hackers (2)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C1548C87-CE4E-4634-B3C5-583241DCBE7F}"/>
              </a:ext>
            </a:extLst>
          </p:cNvPr>
          <p:cNvGrpSpPr/>
          <p:nvPr/>
        </p:nvGrpSpPr>
        <p:grpSpPr>
          <a:xfrm>
            <a:off x="2537791" y="1365688"/>
            <a:ext cx="3294822" cy="2922072"/>
            <a:chOff x="2537791" y="1365688"/>
            <a:chExt cx="3294822" cy="292207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3886FC5-6D88-4D32-BD97-09BD63BF5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7791" y="1942945"/>
              <a:ext cx="3294822" cy="2344815"/>
            </a:xfrm>
            <a:prstGeom prst="rect">
              <a:avLst/>
            </a:prstGeom>
          </p:spPr>
        </p:pic>
        <p:sp>
          <p:nvSpPr>
            <p:cNvPr id="12" name="Zone de texte 9">
              <a:extLst>
                <a:ext uri="{FF2B5EF4-FFF2-40B4-BE49-F238E27FC236}">
                  <a16:creationId xmlns:a16="http://schemas.microsoft.com/office/drawing/2014/main" id="{8FF1F668-ECBB-47ED-A579-1689900FCA39}"/>
                </a:ext>
              </a:extLst>
            </p:cNvPr>
            <p:cNvSpPr txBox="1"/>
            <p:nvPr/>
          </p:nvSpPr>
          <p:spPr>
            <a:xfrm>
              <a:off x="3240935" y="1365688"/>
              <a:ext cx="1888533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Offensif vs Défensif</a:t>
              </a:r>
              <a:endParaRPr lang="fr-FR" dirty="0"/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90AD316D-BCEA-4C84-8072-9B36C6D7D5F6}"/>
              </a:ext>
            </a:extLst>
          </p:cNvPr>
          <p:cNvSpPr txBox="1"/>
          <p:nvPr/>
        </p:nvSpPr>
        <p:spPr>
          <a:xfrm>
            <a:off x="238539" y="2315133"/>
            <a:ext cx="22992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Petites équipes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Membres Haut niveau</a:t>
            </a: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Souvent société externe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31C9677-CCD4-401A-927F-D08F4FBF289A}"/>
              </a:ext>
            </a:extLst>
          </p:cNvPr>
          <p:cNvSpPr txBox="1"/>
          <p:nvPr/>
        </p:nvSpPr>
        <p:spPr>
          <a:xfrm>
            <a:off x="5956852" y="2099689"/>
            <a:ext cx="22992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Différencier des équipes de sécurité « standard »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Haut niveau</a:t>
            </a: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Internes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1286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4" y="219300"/>
            <a:ext cx="779375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 PTES </a:t>
            </a:r>
            <a:r>
              <a:rPr lang="fr-FR" sz="22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(</a:t>
            </a:r>
            <a:r>
              <a:rPr lang="fr-FR" sz="2200" dirty="0" err="1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Penetration</a:t>
            </a:r>
            <a:r>
              <a:rPr lang="fr-FR" sz="22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fr-FR" sz="2200" dirty="0" err="1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Testing</a:t>
            </a:r>
            <a:r>
              <a:rPr lang="fr-FR" sz="22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fr-FR" sz="2200" dirty="0" err="1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Execution</a:t>
            </a:r>
            <a:r>
              <a:rPr lang="fr-FR" sz="22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 Standard)</a:t>
            </a:r>
            <a:endParaRPr sz="22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C5BFCC6-0367-432E-A126-B4DB562C2905}"/>
              </a:ext>
            </a:extLst>
          </p:cNvPr>
          <p:cNvSpPr txBox="1"/>
          <p:nvPr/>
        </p:nvSpPr>
        <p:spPr>
          <a:xfrm>
            <a:off x="808383" y="1570383"/>
            <a:ext cx="62180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Les engagements avec le client  </a:t>
            </a:r>
            <a:br>
              <a:rPr lang="fr-FR" sz="1200" dirty="0">
                <a:solidFill>
                  <a:srgbClr val="7F7F7F"/>
                </a:solidFill>
                <a:latin typeface="+mn-lt"/>
              </a:rPr>
            </a:br>
            <a:endParaRPr lang="fr-FR" sz="1200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Collecte d’informations  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Identification des actifs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Analyse de vulnérabilités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Exploitation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Post-exploitation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Ecriture du rapport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71605B-CFA5-4EDB-A799-BF124F032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628" y="3465304"/>
            <a:ext cx="1307628" cy="9863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0E4FE5C-3C1C-4AE1-A47C-2F5FBF257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512" y="2847843"/>
            <a:ext cx="401716" cy="2745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09C557-92F0-4D33-A948-3D13CD3408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263" y="2847843"/>
            <a:ext cx="407329" cy="2783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B68F68D-1263-43B6-9DD4-2F4275D2ED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6709" y="2847843"/>
            <a:ext cx="407329" cy="2783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B9B1AD3-EF1D-4F82-8B16-6E10C9572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151" y="4110071"/>
            <a:ext cx="407329" cy="27834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4BA38D4-FE4A-4FE9-895E-6E100715DC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7813" y="1593021"/>
            <a:ext cx="407329" cy="278341"/>
          </a:xfrm>
          <a:prstGeom prst="rect">
            <a:avLst/>
          </a:prstGeom>
        </p:spPr>
      </p:pic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BA0B0992-6CA4-4D75-A0BF-2C61A04C8BF3}"/>
              </a:ext>
            </a:extLst>
          </p:cNvPr>
          <p:cNvSpPr/>
          <p:nvPr/>
        </p:nvSpPr>
        <p:spPr>
          <a:xfrm>
            <a:off x="3155413" y="2111380"/>
            <a:ext cx="722400" cy="173603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 de texte 9">
            <a:extLst>
              <a:ext uri="{FF2B5EF4-FFF2-40B4-BE49-F238E27FC236}">
                <a16:creationId xmlns:a16="http://schemas.microsoft.com/office/drawing/2014/main" id="{9F956C7E-82B8-4406-99DE-2A6FED5CD448}"/>
              </a:ext>
            </a:extLst>
          </p:cNvPr>
          <p:cNvSpPr txBox="1"/>
          <p:nvPr/>
        </p:nvSpPr>
        <p:spPr>
          <a:xfrm>
            <a:off x="5605571" y="1703619"/>
            <a:ext cx="2841741" cy="39458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fr-FR" b="1" dirty="0" err="1">
                <a:solidFill>
                  <a:srgbClr val="EA5297"/>
                </a:solidFill>
                <a:cs typeface="Times New Roman"/>
              </a:rPr>
              <a:t>Pentest</a:t>
            </a:r>
            <a:r>
              <a:rPr lang="fr-FR" b="1" dirty="0">
                <a:solidFill>
                  <a:srgbClr val="EA5297"/>
                </a:solidFill>
                <a:cs typeface="Times New Roman"/>
              </a:rPr>
              <a:t> == </a:t>
            </a:r>
            <a:r>
              <a:rPr lang="fr-FR" b="1" dirty="0" err="1">
                <a:solidFill>
                  <a:srgbClr val="EA5297"/>
                </a:solidFill>
                <a:cs typeface="Times New Roman"/>
              </a:rPr>
              <a:t>Penetration</a:t>
            </a:r>
            <a:r>
              <a:rPr lang="fr-FR" b="1" dirty="0">
                <a:solidFill>
                  <a:srgbClr val="EA5297"/>
                </a:solidFill>
                <a:cs typeface="Times New Roman"/>
              </a:rPr>
              <a:t> </a:t>
            </a:r>
            <a:r>
              <a:rPr lang="fr-FR" b="1" dirty="0" err="1">
                <a:solidFill>
                  <a:srgbClr val="EA5297"/>
                </a:solidFill>
                <a:cs typeface="Times New Roman"/>
              </a:rPr>
              <a:t>testing</a:t>
            </a:r>
            <a:r>
              <a:rPr lang="fr-FR" b="1" dirty="0">
                <a:solidFill>
                  <a:srgbClr val="EA5297"/>
                </a:solidFill>
                <a:cs typeface="Times New Roman"/>
              </a:rPr>
              <a:t> </a:t>
            </a:r>
            <a:endParaRPr lang="fr-FR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7266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4" y="219300"/>
            <a:ext cx="779375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domaines</a:t>
            </a:r>
            <a:endParaRPr sz="22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F3202EFD-2F76-42F8-B156-4618A4423744}"/>
              </a:ext>
            </a:extLst>
          </p:cNvPr>
          <p:cNvGrpSpPr/>
          <p:nvPr/>
        </p:nvGrpSpPr>
        <p:grpSpPr>
          <a:xfrm>
            <a:off x="2521493" y="3882435"/>
            <a:ext cx="957203" cy="1012796"/>
            <a:chOff x="2521493" y="3882435"/>
            <a:chExt cx="957203" cy="101279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B4651257-01B1-436B-B11B-A0B356D0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7052" y="4277023"/>
              <a:ext cx="546084" cy="618208"/>
            </a:xfrm>
            <a:prstGeom prst="rect">
              <a:avLst/>
            </a:prstGeom>
          </p:spPr>
        </p:pic>
        <p:sp>
          <p:nvSpPr>
            <p:cNvPr id="24" name="Zone de texte 9">
              <a:extLst>
                <a:ext uri="{FF2B5EF4-FFF2-40B4-BE49-F238E27FC236}">
                  <a16:creationId xmlns:a16="http://schemas.microsoft.com/office/drawing/2014/main" id="{4D79ED0E-9FDD-4D9A-8167-E6A3416AD8AB}"/>
                </a:ext>
              </a:extLst>
            </p:cNvPr>
            <p:cNvSpPr txBox="1"/>
            <p:nvPr/>
          </p:nvSpPr>
          <p:spPr>
            <a:xfrm>
              <a:off x="2521493" y="3882435"/>
              <a:ext cx="957203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 err="1">
                  <a:solidFill>
                    <a:srgbClr val="EA5297"/>
                  </a:solidFill>
                  <a:cs typeface="Times New Roman"/>
                </a:rPr>
                <a:t>Forensic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D0A3883C-171E-4828-95BE-4EC065020EB1}"/>
              </a:ext>
            </a:extLst>
          </p:cNvPr>
          <p:cNvGrpSpPr/>
          <p:nvPr/>
        </p:nvGrpSpPr>
        <p:grpSpPr>
          <a:xfrm>
            <a:off x="1808060" y="2487256"/>
            <a:ext cx="1266959" cy="979517"/>
            <a:chOff x="1808060" y="2487256"/>
            <a:chExt cx="1266959" cy="979517"/>
          </a:xfrm>
        </p:grpSpPr>
        <p:sp>
          <p:nvSpPr>
            <p:cNvPr id="22" name="Zone de texte 9">
              <a:extLst>
                <a:ext uri="{FF2B5EF4-FFF2-40B4-BE49-F238E27FC236}">
                  <a16:creationId xmlns:a16="http://schemas.microsoft.com/office/drawing/2014/main" id="{C07A4669-219E-410F-946C-95C24CD14970}"/>
                </a:ext>
              </a:extLst>
            </p:cNvPr>
            <p:cNvSpPr txBox="1"/>
            <p:nvPr/>
          </p:nvSpPr>
          <p:spPr>
            <a:xfrm>
              <a:off x="1808060" y="2487256"/>
              <a:ext cx="1266959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Lock picking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0BAC79A-4479-46FF-9C44-646DBAD85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7427" y="2881844"/>
              <a:ext cx="878992" cy="584929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28E26FD-8217-4A00-901A-BF47B72FD726}"/>
              </a:ext>
            </a:extLst>
          </p:cNvPr>
          <p:cNvGrpSpPr/>
          <p:nvPr/>
        </p:nvGrpSpPr>
        <p:grpSpPr>
          <a:xfrm>
            <a:off x="434488" y="3446152"/>
            <a:ext cx="1301547" cy="1166275"/>
            <a:chOff x="434488" y="3446152"/>
            <a:chExt cx="1301547" cy="1166275"/>
          </a:xfrm>
        </p:grpSpPr>
        <p:sp>
          <p:nvSpPr>
            <p:cNvPr id="17" name="Zone de texte 9">
              <a:extLst>
                <a:ext uri="{FF2B5EF4-FFF2-40B4-BE49-F238E27FC236}">
                  <a16:creationId xmlns:a16="http://schemas.microsoft.com/office/drawing/2014/main" id="{32F1527C-7050-4E6B-B151-B1BA92188959}"/>
                </a:ext>
              </a:extLst>
            </p:cNvPr>
            <p:cNvSpPr txBox="1"/>
            <p:nvPr/>
          </p:nvSpPr>
          <p:spPr>
            <a:xfrm>
              <a:off x="434488" y="3446152"/>
              <a:ext cx="1301547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Cryptanalyse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9BE2D23-29C6-49DA-9DFC-EABDEA3EC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428" y="3874813"/>
              <a:ext cx="737614" cy="737614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AF183A0F-6966-4ECB-ACB8-1F1936CBA79A}"/>
              </a:ext>
            </a:extLst>
          </p:cNvPr>
          <p:cNvGrpSpPr/>
          <p:nvPr/>
        </p:nvGrpSpPr>
        <p:grpSpPr>
          <a:xfrm>
            <a:off x="6664778" y="3608383"/>
            <a:ext cx="1809987" cy="1093731"/>
            <a:chOff x="6664778" y="3608383"/>
            <a:chExt cx="1809987" cy="1093731"/>
          </a:xfrm>
        </p:grpSpPr>
        <p:sp>
          <p:nvSpPr>
            <p:cNvPr id="18" name="Zone de texte 9">
              <a:extLst>
                <a:ext uri="{FF2B5EF4-FFF2-40B4-BE49-F238E27FC236}">
                  <a16:creationId xmlns:a16="http://schemas.microsoft.com/office/drawing/2014/main" id="{A9065AFD-F053-4536-A453-A3B8884AC7AA}"/>
                </a:ext>
              </a:extLst>
            </p:cNvPr>
            <p:cNvSpPr txBox="1"/>
            <p:nvPr/>
          </p:nvSpPr>
          <p:spPr>
            <a:xfrm>
              <a:off x="6664778" y="3608383"/>
              <a:ext cx="1809987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Social Engineering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08A5D310-0F5C-48C0-9EFB-E66A6DF16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9302" y="3957790"/>
              <a:ext cx="1126164" cy="744324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4AC77B7-29F7-4408-AA68-9D324AE71472}"/>
              </a:ext>
            </a:extLst>
          </p:cNvPr>
          <p:cNvGrpSpPr/>
          <p:nvPr/>
        </p:nvGrpSpPr>
        <p:grpSpPr>
          <a:xfrm>
            <a:off x="4386106" y="3904168"/>
            <a:ext cx="1547762" cy="949509"/>
            <a:chOff x="4386106" y="3904168"/>
            <a:chExt cx="1547762" cy="949509"/>
          </a:xfrm>
        </p:grpSpPr>
        <p:sp>
          <p:nvSpPr>
            <p:cNvPr id="19" name="Zone de texte 9">
              <a:extLst>
                <a:ext uri="{FF2B5EF4-FFF2-40B4-BE49-F238E27FC236}">
                  <a16:creationId xmlns:a16="http://schemas.microsoft.com/office/drawing/2014/main" id="{2931EEA4-5F7D-4CCD-9CE7-704977379778}"/>
                </a:ext>
              </a:extLst>
            </p:cNvPr>
            <p:cNvSpPr txBox="1"/>
            <p:nvPr/>
          </p:nvSpPr>
          <p:spPr>
            <a:xfrm>
              <a:off x="4386106" y="3904168"/>
              <a:ext cx="1540626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Stéganographie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E93CF841-AE65-46CE-BA74-A7E74DAF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4619" y="4361044"/>
              <a:ext cx="1509249" cy="492633"/>
            </a:xfrm>
            <a:prstGeom prst="rect">
              <a:avLst/>
            </a:prstGeom>
          </p:spPr>
        </p:pic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467B36E-51D3-4BD3-B4B4-2AF9D6537CA9}"/>
              </a:ext>
            </a:extLst>
          </p:cNvPr>
          <p:cNvGrpSpPr/>
          <p:nvPr/>
        </p:nvGrpSpPr>
        <p:grpSpPr>
          <a:xfrm>
            <a:off x="6038938" y="1185446"/>
            <a:ext cx="1379486" cy="929841"/>
            <a:chOff x="6038938" y="1185446"/>
            <a:chExt cx="1379486" cy="929841"/>
          </a:xfrm>
        </p:grpSpPr>
        <p:sp>
          <p:nvSpPr>
            <p:cNvPr id="15" name="Zone de texte 9">
              <a:extLst>
                <a:ext uri="{FF2B5EF4-FFF2-40B4-BE49-F238E27FC236}">
                  <a16:creationId xmlns:a16="http://schemas.microsoft.com/office/drawing/2014/main" id="{0B766766-3A80-48DB-9217-06859BA7F89E}"/>
                </a:ext>
              </a:extLst>
            </p:cNvPr>
            <p:cNvSpPr txBox="1"/>
            <p:nvPr/>
          </p:nvSpPr>
          <p:spPr>
            <a:xfrm>
              <a:off x="6162733" y="1185446"/>
              <a:ext cx="1171844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effectLst/>
                  <a:cs typeface="Times New Roman"/>
                </a:rPr>
                <a:t>Web client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9C2CE70-6294-412D-B704-F20793DC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38938" y="1560853"/>
              <a:ext cx="1379486" cy="554434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CB97C82-AAB7-4AB6-A11D-537B1DBF117C}"/>
              </a:ext>
            </a:extLst>
          </p:cNvPr>
          <p:cNvGrpSpPr/>
          <p:nvPr/>
        </p:nvGrpSpPr>
        <p:grpSpPr>
          <a:xfrm>
            <a:off x="2199893" y="1289371"/>
            <a:ext cx="1266958" cy="974265"/>
            <a:chOff x="2199893" y="1289371"/>
            <a:chExt cx="1266958" cy="974265"/>
          </a:xfrm>
        </p:grpSpPr>
        <p:sp>
          <p:nvSpPr>
            <p:cNvPr id="14" name="Zone de texte 9">
              <a:extLst>
                <a:ext uri="{FF2B5EF4-FFF2-40B4-BE49-F238E27FC236}">
                  <a16:creationId xmlns:a16="http://schemas.microsoft.com/office/drawing/2014/main" id="{928023C8-C910-45CB-89E0-29CA84865800}"/>
                </a:ext>
              </a:extLst>
            </p:cNvPr>
            <p:cNvSpPr txBox="1"/>
            <p:nvPr/>
          </p:nvSpPr>
          <p:spPr>
            <a:xfrm>
              <a:off x="2199893" y="1289371"/>
              <a:ext cx="1266958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Web serveur </a:t>
              </a:r>
              <a:endParaRPr lang="fr-FR" dirty="0"/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C2A306D9-66E0-48D6-AFDB-AE62DEB43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96924" y="1600111"/>
              <a:ext cx="663525" cy="663525"/>
            </a:xfrm>
            <a:prstGeom prst="rect">
              <a:avLst/>
            </a:prstGeom>
          </p:spPr>
        </p:pic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3E3C61A-276B-4952-AD3B-7D92B9B225AD}"/>
              </a:ext>
            </a:extLst>
          </p:cNvPr>
          <p:cNvGrpSpPr/>
          <p:nvPr/>
        </p:nvGrpSpPr>
        <p:grpSpPr>
          <a:xfrm>
            <a:off x="6999302" y="2374456"/>
            <a:ext cx="1337727" cy="1092317"/>
            <a:chOff x="6999302" y="2374456"/>
            <a:chExt cx="1337727" cy="1092317"/>
          </a:xfrm>
        </p:grpSpPr>
        <p:sp>
          <p:nvSpPr>
            <p:cNvPr id="20" name="Zone de texte 9">
              <a:extLst>
                <a:ext uri="{FF2B5EF4-FFF2-40B4-BE49-F238E27FC236}">
                  <a16:creationId xmlns:a16="http://schemas.microsoft.com/office/drawing/2014/main" id="{F84C689A-B354-471C-A38E-2DF2C890908F}"/>
                </a:ext>
              </a:extLst>
            </p:cNvPr>
            <p:cNvSpPr txBox="1"/>
            <p:nvPr/>
          </p:nvSpPr>
          <p:spPr>
            <a:xfrm>
              <a:off x="6999302" y="2374456"/>
              <a:ext cx="1337727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App système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9D4F26F-B5CB-4ABE-999D-B342345D4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88472" y="2713360"/>
              <a:ext cx="559385" cy="753413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22D1764-1C38-4237-BC0F-61203A27C872}"/>
              </a:ext>
            </a:extLst>
          </p:cNvPr>
          <p:cNvGrpSpPr/>
          <p:nvPr/>
        </p:nvGrpSpPr>
        <p:grpSpPr>
          <a:xfrm>
            <a:off x="4162227" y="1584233"/>
            <a:ext cx="1156288" cy="960921"/>
            <a:chOff x="4162227" y="1584233"/>
            <a:chExt cx="1156288" cy="960921"/>
          </a:xfrm>
        </p:grpSpPr>
        <p:sp>
          <p:nvSpPr>
            <p:cNvPr id="21" name="Zone de texte 9">
              <a:extLst>
                <a:ext uri="{FF2B5EF4-FFF2-40B4-BE49-F238E27FC236}">
                  <a16:creationId xmlns:a16="http://schemas.microsoft.com/office/drawing/2014/main" id="{2C826FF2-F3FD-481A-AF00-97DF0B6B66F7}"/>
                </a:ext>
              </a:extLst>
            </p:cNvPr>
            <p:cNvSpPr txBox="1"/>
            <p:nvPr/>
          </p:nvSpPr>
          <p:spPr>
            <a:xfrm>
              <a:off x="4162227" y="1584233"/>
              <a:ext cx="1156288" cy="369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App script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7F97EC5-CC63-4314-B625-C4B779769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89741" y="1897735"/>
              <a:ext cx="647419" cy="647419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6EF649D-8C3B-49F2-8F08-AB14ABB71E83}"/>
              </a:ext>
            </a:extLst>
          </p:cNvPr>
          <p:cNvGrpSpPr/>
          <p:nvPr/>
        </p:nvGrpSpPr>
        <p:grpSpPr>
          <a:xfrm>
            <a:off x="4009168" y="2728007"/>
            <a:ext cx="1933004" cy="946987"/>
            <a:chOff x="4009168" y="2728007"/>
            <a:chExt cx="1933004" cy="946987"/>
          </a:xfrm>
        </p:grpSpPr>
        <p:sp>
          <p:nvSpPr>
            <p:cNvPr id="32" name="Zone de texte 9">
              <a:extLst>
                <a:ext uri="{FF2B5EF4-FFF2-40B4-BE49-F238E27FC236}">
                  <a16:creationId xmlns:a16="http://schemas.microsoft.com/office/drawing/2014/main" id="{DB8E75CD-C397-454B-A676-5E785B3A3EC6}"/>
                </a:ext>
              </a:extLst>
            </p:cNvPr>
            <p:cNvSpPr txBox="1"/>
            <p:nvPr/>
          </p:nvSpPr>
          <p:spPr>
            <a:xfrm>
              <a:off x="4445797" y="2728007"/>
              <a:ext cx="1006087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Cracking</a:t>
              </a:r>
              <a:endParaRPr lang="fr-FR" dirty="0"/>
            </a:p>
            <a:p>
              <a:pPr>
                <a:lnSpc>
                  <a:spcPct val="150000"/>
                </a:lnSpc>
                <a:spcAft>
                  <a:spcPts val="0"/>
                </a:spcAft>
              </a:pP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6D0F8409-A124-4DFE-B012-49B43BE0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09168" y="3090066"/>
              <a:ext cx="1933004" cy="584928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ED9AB18E-0678-4696-AF67-9259493DF7F5}"/>
              </a:ext>
            </a:extLst>
          </p:cNvPr>
          <p:cNvGrpSpPr/>
          <p:nvPr/>
        </p:nvGrpSpPr>
        <p:grpSpPr>
          <a:xfrm>
            <a:off x="305757" y="1815538"/>
            <a:ext cx="983299" cy="1159867"/>
            <a:chOff x="305757" y="1815538"/>
            <a:chExt cx="983299" cy="1159867"/>
          </a:xfrm>
        </p:grpSpPr>
        <p:sp>
          <p:nvSpPr>
            <p:cNvPr id="16" name="Zone de texte 9">
              <a:extLst>
                <a:ext uri="{FF2B5EF4-FFF2-40B4-BE49-F238E27FC236}">
                  <a16:creationId xmlns:a16="http://schemas.microsoft.com/office/drawing/2014/main" id="{8ECE2FD6-7750-423B-9425-368DBC0E090E}"/>
                </a:ext>
              </a:extLst>
            </p:cNvPr>
            <p:cNvSpPr txBox="1"/>
            <p:nvPr/>
          </p:nvSpPr>
          <p:spPr>
            <a:xfrm>
              <a:off x="382258" y="1815538"/>
              <a:ext cx="906798" cy="394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fr-FR" b="1" dirty="0">
                  <a:solidFill>
                    <a:srgbClr val="EA5297"/>
                  </a:solidFill>
                  <a:cs typeface="Times New Roman"/>
                </a:rPr>
                <a:t>Réseau</a:t>
              </a:r>
              <a:endParaRPr lang="fr-FR" sz="1200" b="1" cap="all" dirty="0">
                <a:solidFill>
                  <a:srgbClr val="9D9D9C"/>
                </a:solidFill>
                <a:effectLst/>
                <a:cs typeface="Times New Roman"/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08E38775-D54F-48EB-B48F-0D0BA066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05757" y="2237791"/>
              <a:ext cx="737614" cy="7376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5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4" y="219300"/>
            <a:ext cx="779375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domaines</a:t>
            </a:r>
            <a:endParaRPr lang="fr-FR" sz="22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820ACF3D-D8D1-4254-8202-941F2678B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553" y="1608332"/>
            <a:ext cx="5032637" cy="264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6624527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CTF (Capture The Flag)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2EE85FE-277D-4BA9-9633-4D1650F353CA}"/>
              </a:ext>
            </a:extLst>
          </p:cNvPr>
          <p:cNvSpPr txBox="1"/>
          <p:nvPr/>
        </p:nvSpPr>
        <p:spPr>
          <a:xfrm>
            <a:off x="808382" y="1959473"/>
            <a:ext cx="33196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Affrontement d’équipes en ligne ou physique</a:t>
            </a:r>
            <a:endParaRPr lang="fr-FR" sz="1200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sz="1200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</a:rPr>
              <a:t>« Dormir c’est mal </a:t>
            </a:r>
            <a:r>
              <a:rPr lang="fr-FR" dirty="0" err="1">
                <a:solidFill>
                  <a:srgbClr val="7F7F7F"/>
                </a:solidFill>
              </a:rPr>
              <a:t>voyeeeez</a:t>
            </a:r>
            <a:r>
              <a:rPr lang="fr-FR" dirty="0">
                <a:solidFill>
                  <a:srgbClr val="7F7F7F"/>
                </a:solidFill>
              </a:rPr>
              <a:t> »</a:t>
            </a: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</a:rPr>
              <a:t>Mise à l’épreuve</a:t>
            </a: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342900" indent="-3429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Des rencontres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85750" indent="-285750">
              <a:buClr>
                <a:srgbClr val="E95196"/>
              </a:buClr>
              <a:buSzPct val="125000"/>
              <a:buFont typeface="Arial" panose="020B0604020202020204" pitchFamily="34" charset="0"/>
              <a:buChar char="•"/>
            </a:pPr>
            <a:endParaRPr lang="fr-FR" dirty="0">
              <a:solidFill>
                <a:srgbClr val="7F7F7F"/>
              </a:solidFill>
              <a:latin typeface="+mn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C167C60-51A9-410A-BDBE-D963E116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049" y="1782027"/>
            <a:ext cx="1893566" cy="11834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82F5CE-BE3C-46E8-A7DD-7579C9490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436" y="3157848"/>
            <a:ext cx="1312793" cy="131279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1563762-74BE-4CD2-A9AE-3900034F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303" y="1782027"/>
            <a:ext cx="1629607" cy="11834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49F3341-7D5A-492F-BBAD-0E62D98C2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303" y="3361471"/>
            <a:ext cx="1617045" cy="9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2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4572000" y="2205150"/>
            <a:ext cx="4219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exigences d’un hacker</a:t>
            </a:r>
            <a:endParaRPr sz="36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7500" y="2851850"/>
            <a:ext cx="10890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aseline="-25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 sz="4000" baseline="-25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62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900" y="164150"/>
            <a:ext cx="5842648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aseline="-250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RTFM (Read The Fucking Manual)</a:t>
            </a: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0B13AE-5796-499B-9A60-6AF44245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0" y="2054636"/>
            <a:ext cx="2143125" cy="2143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3A6612-46D5-4EA0-BF75-98E9A6A69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224" y="1504980"/>
            <a:ext cx="2541340" cy="116702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BFDDF1-FBA6-4FD3-B8CB-2EDAAA173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84" y="3126199"/>
            <a:ext cx="2541341" cy="117143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3862D62-E248-47C9-BB1F-2D0AE7F90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140" y="2299252"/>
            <a:ext cx="1433720" cy="143372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94E08D4-A15D-435A-9C6A-D4ADDCB81507}"/>
              </a:ext>
            </a:extLst>
          </p:cNvPr>
          <p:cNvSpPr txBox="1"/>
          <p:nvPr/>
        </p:nvSpPr>
        <p:spPr>
          <a:xfrm>
            <a:off x="555253" y="1513125"/>
            <a:ext cx="33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all" dirty="0">
                <a:solidFill>
                  <a:srgbClr val="EA5297"/>
                </a:solidFill>
                <a:cs typeface="Times New Roman"/>
              </a:rPr>
              <a:t>Documentations officielles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449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5511343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Veille technologique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530A9E1-DBCF-443D-8C72-9E6245AE5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93" y="2029513"/>
            <a:ext cx="2064882" cy="103244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EF8743-EBCF-4E49-A775-780BA3CC4229}"/>
              </a:ext>
            </a:extLst>
          </p:cNvPr>
          <p:cNvSpPr txBox="1"/>
          <p:nvPr/>
        </p:nvSpPr>
        <p:spPr>
          <a:xfrm>
            <a:off x="1099930" y="1359237"/>
            <a:ext cx="1272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all" dirty="0">
                <a:solidFill>
                  <a:srgbClr val="EA5297"/>
                </a:solidFill>
                <a:cs typeface="Times New Roman"/>
              </a:rPr>
              <a:t>Magazine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8112846-422A-470D-8C15-6C416DF8E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97" y="2902225"/>
            <a:ext cx="1570873" cy="7940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8A37F6E-40DB-4061-9F9C-4F72AC1C5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9176" y="1725273"/>
            <a:ext cx="1975113" cy="84647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E28F1B-7E62-4964-9BF1-DF241A944CC5}"/>
              </a:ext>
            </a:extLst>
          </p:cNvPr>
          <p:cNvSpPr txBox="1"/>
          <p:nvPr/>
        </p:nvSpPr>
        <p:spPr>
          <a:xfrm>
            <a:off x="6407036" y="1379840"/>
            <a:ext cx="219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cap="all" dirty="0">
                <a:solidFill>
                  <a:srgbClr val="EA5297"/>
                </a:solidFill>
                <a:cs typeface="Times New Roman"/>
              </a:rPr>
              <a:t>Conférences &amp; CTF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B29B42B-4029-46F5-A2DD-48EEF8E89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5687" y="2042227"/>
            <a:ext cx="2722325" cy="42390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A075D79-3494-4FDB-B53C-BEEF9B45781C}"/>
              </a:ext>
            </a:extLst>
          </p:cNvPr>
          <p:cNvSpPr txBox="1"/>
          <p:nvPr/>
        </p:nvSpPr>
        <p:spPr>
          <a:xfrm>
            <a:off x="3757858" y="1363866"/>
            <a:ext cx="17379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cap="all" dirty="0">
                <a:solidFill>
                  <a:srgbClr val="EA5297"/>
                </a:solidFill>
                <a:cs typeface="Times New Roman"/>
              </a:rPr>
              <a:t>Sites web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7FD1DE-8BC7-45C7-BCFF-30B90097A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8406" y="2808714"/>
            <a:ext cx="1936888" cy="6596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7E9F160-90CE-4525-A0E0-6D4EA3B1D0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567" y="3696320"/>
            <a:ext cx="1308329" cy="130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6624527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Sites en ligne de CTF et exos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EF8743-EBCF-4E49-A775-780BA3CC4229}"/>
              </a:ext>
            </a:extLst>
          </p:cNvPr>
          <p:cNvSpPr txBox="1"/>
          <p:nvPr/>
        </p:nvSpPr>
        <p:spPr>
          <a:xfrm>
            <a:off x="636989" y="1300212"/>
            <a:ext cx="211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cap="all" dirty="0">
                <a:solidFill>
                  <a:srgbClr val="EA5297"/>
                </a:solidFill>
                <a:cs typeface="Times New Roman"/>
              </a:rPr>
              <a:t>Hack de machines virtuelles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3E28F1B-7E62-4964-9BF1-DF241A944CC5}"/>
              </a:ext>
            </a:extLst>
          </p:cNvPr>
          <p:cNvSpPr txBox="1"/>
          <p:nvPr/>
        </p:nvSpPr>
        <p:spPr>
          <a:xfrm>
            <a:off x="5841979" y="1359237"/>
            <a:ext cx="2194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cap="all" dirty="0">
                <a:solidFill>
                  <a:srgbClr val="EA5297"/>
                </a:solidFill>
                <a:cs typeface="Times New Roman"/>
              </a:rPr>
              <a:t>Multi domaines</a:t>
            </a:r>
            <a:endParaRPr lang="fr-FR" b="1" cap="all" dirty="0">
              <a:solidFill>
                <a:srgbClr val="9D9D9C"/>
              </a:solidFill>
              <a:cs typeface="Times New Roma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64DD0DF-4C24-4C48-8EF6-A12069AD8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098" y="3390309"/>
            <a:ext cx="2066070" cy="4634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AFD8825-C36D-4C0F-AB7D-8EE42AFCF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19" y="1798380"/>
            <a:ext cx="1101907" cy="10798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0312FC6-FE05-447E-AFF6-78606645D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538" y="3205741"/>
            <a:ext cx="1342336" cy="83258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CCED02E-510C-4609-B315-1856B738F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89" y="1970153"/>
            <a:ext cx="2066071" cy="9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89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7135646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Conseils et avis personnel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C5BFCC6-0367-432E-A126-B4DB562C2905}"/>
              </a:ext>
            </a:extLst>
          </p:cNvPr>
          <p:cNvSpPr txBox="1"/>
          <p:nvPr/>
        </p:nvSpPr>
        <p:spPr>
          <a:xfrm>
            <a:off x="808382" y="1581786"/>
            <a:ext cx="5380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Trouver un pseudo</a:t>
            </a: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Avoir de la Curiosité</a:t>
            </a:r>
            <a:br>
              <a:rPr lang="fr-FR" sz="1200" dirty="0">
                <a:solidFill>
                  <a:srgbClr val="7F7F7F"/>
                </a:solidFill>
                <a:latin typeface="+mn-lt"/>
              </a:rPr>
            </a:br>
            <a:endParaRPr lang="fr-FR" sz="1200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</a:rPr>
              <a:t>Ne pas se laisser décourager </a:t>
            </a: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Ne pas délaisser un domaine (au moins des notions)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Remise en question sur son propre code (cf. tests)</a:t>
            </a: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Ne pas avoir peur de faire de longues pauses (ex: 6 mois)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46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49182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Qui suis-je ?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 Box 12"/>
          <p:cNvSpPr txBox="1">
            <a:spLocks noChangeArrowheads="1"/>
          </p:cNvSpPr>
          <p:nvPr/>
        </p:nvSpPr>
        <p:spPr bwMode="auto">
          <a:xfrm>
            <a:off x="135627" y="996738"/>
            <a:ext cx="8848088" cy="97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2743200" algn="r">
              <a:lnSpc>
                <a:spcPct val="115000"/>
              </a:lnSpc>
              <a:spcAft>
                <a:spcPts val="600"/>
              </a:spcAft>
            </a:pPr>
            <a:r>
              <a:rPr lang="fr-FR" sz="1400" dirty="0">
                <a:solidFill>
                  <a:srgbClr val="7F7F7F"/>
                </a:solidFill>
                <a:effectLst/>
                <a:latin typeface="Arial"/>
                <a:ea typeface="Arial"/>
                <a:cs typeface="Arial"/>
              </a:rPr>
              <a:t>Arthur LAMBERT</a:t>
            </a:r>
            <a:endParaRPr lang="fr-FR" sz="1000" dirty="0"/>
          </a:p>
          <a:p>
            <a:pPr marL="2743200" algn="r">
              <a:lnSpc>
                <a:spcPct val="115000"/>
              </a:lnSpc>
              <a:spcAft>
                <a:spcPts val="600"/>
              </a:spcAft>
            </a:pPr>
            <a:r>
              <a:rPr lang="fr-FR" b="1" dirty="0">
                <a:solidFill>
                  <a:srgbClr val="EA5297"/>
                </a:solidFill>
              </a:rPr>
              <a:t>I</a:t>
            </a:r>
            <a:r>
              <a:rPr lang="fr-FR" sz="1400" b="1" dirty="0">
                <a:solidFill>
                  <a:srgbClr val="EA5297"/>
                </a:solidFill>
                <a:effectLst/>
                <a:latin typeface="Arial"/>
                <a:ea typeface="Arial"/>
                <a:cs typeface="Arial"/>
              </a:rPr>
              <a:t>ngénieur étude et développement</a:t>
            </a:r>
            <a:endParaRPr lang="fr-FR" sz="1000" dirty="0">
              <a:effectLst/>
              <a:latin typeface="Arial"/>
              <a:ea typeface="Arial"/>
              <a:cs typeface="Arial"/>
            </a:endParaRPr>
          </a:p>
          <a:p>
            <a:pPr marL="2743200" algn="r">
              <a:lnSpc>
                <a:spcPct val="115000"/>
              </a:lnSpc>
              <a:spcAft>
                <a:spcPts val="600"/>
              </a:spcAft>
            </a:pPr>
            <a:r>
              <a:rPr lang="fr-FR" sz="1100" dirty="0">
                <a:solidFill>
                  <a:srgbClr val="7F7F7F"/>
                </a:solidFill>
                <a:effectLst/>
                <a:latin typeface="Arial"/>
                <a:ea typeface="Arial"/>
                <a:cs typeface="Arial"/>
              </a:rPr>
              <a:t>5 ans d'expérience</a:t>
            </a:r>
            <a:r>
              <a:rPr lang="fr-FR" sz="1100" b="1" dirty="0">
                <a:solidFill>
                  <a:srgbClr val="7F7F7F"/>
                </a:solidFill>
                <a:effectLst/>
                <a:latin typeface="Arial"/>
                <a:ea typeface="Arial"/>
                <a:cs typeface="Arial"/>
              </a:rPr>
              <a:t> </a:t>
            </a:r>
            <a:endParaRPr lang="fr-FR" sz="1000" dirty="0">
              <a:effectLst/>
              <a:latin typeface="Arial"/>
              <a:ea typeface="Arial"/>
              <a:cs typeface="Arial"/>
            </a:endParaRPr>
          </a:p>
        </p:txBody>
      </p:sp>
      <p:sp>
        <p:nvSpPr>
          <p:cNvPr id="38" name="Zone de texte 9"/>
          <p:cNvSpPr txBox="1"/>
          <p:nvPr/>
        </p:nvSpPr>
        <p:spPr>
          <a:xfrm>
            <a:off x="1079822" y="1911975"/>
            <a:ext cx="4031830" cy="351985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rgbClr val="7F7F7F"/>
                </a:solidFill>
                <a:cs typeface="Arial"/>
              </a:rPr>
              <a:t>(alternance) Responsable SI / Développeur web</a:t>
            </a:r>
          </a:p>
          <a:p>
            <a:pPr>
              <a:lnSpc>
                <a:spcPct val="150000"/>
              </a:lnSpc>
            </a:pPr>
            <a:endParaRPr lang="fr-FR" sz="9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  <p:pic>
        <p:nvPicPr>
          <p:cNvPr id="41" name="Image 4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84" y="1264918"/>
            <a:ext cx="2369185" cy="492760"/>
          </a:xfrm>
          <a:prstGeom prst="rect">
            <a:avLst/>
          </a:prstGeom>
          <a:noFill/>
        </p:spPr>
      </p:pic>
      <p:sp>
        <p:nvSpPr>
          <p:cNvPr id="43" name="Zone de texte 9"/>
          <p:cNvSpPr txBox="1"/>
          <p:nvPr/>
        </p:nvSpPr>
        <p:spPr>
          <a:xfrm>
            <a:off x="2233791" y="2311007"/>
            <a:ext cx="2585227" cy="423299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7F7F7F"/>
                </a:solidFill>
                <a:cs typeface="Arial"/>
              </a:rPr>
              <a:t>Support système niveau 1 &amp; 2</a:t>
            </a:r>
          </a:p>
          <a:p>
            <a:pPr>
              <a:lnSpc>
                <a:spcPct val="150000"/>
              </a:lnSpc>
            </a:pPr>
            <a:endParaRPr lang="fr-FR" sz="9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  <p:sp>
        <p:nvSpPr>
          <p:cNvPr id="44" name="Zone de texte 9"/>
          <p:cNvSpPr txBox="1"/>
          <p:nvPr/>
        </p:nvSpPr>
        <p:spPr>
          <a:xfrm>
            <a:off x="3602892" y="2868647"/>
            <a:ext cx="3551418" cy="459006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rgbClr val="7F7F7F"/>
                </a:solidFill>
                <a:cs typeface="Arial"/>
              </a:rPr>
              <a:t>Développeur C / Tests unitaires / Scripting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  <p:sp>
        <p:nvSpPr>
          <p:cNvPr id="18" name="Zone de texte 9"/>
          <p:cNvSpPr txBox="1"/>
          <p:nvPr/>
        </p:nvSpPr>
        <p:spPr>
          <a:xfrm>
            <a:off x="1550989" y="4225722"/>
            <a:ext cx="4617897" cy="366208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>
                <a:solidFill>
                  <a:srgbClr val="7F7F7F"/>
                </a:solidFill>
                <a:cs typeface="Arial"/>
              </a:rPr>
              <a:t>Hacking et sécurité sur mon temps libre (depuis 2014)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917C1E-25FD-4D2E-AAA5-F09253CDC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08" y="1895462"/>
            <a:ext cx="822833" cy="3519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604C63-C321-4A89-8514-17998CBD5C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41" y="2393282"/>
            <a:ext cx="1083524" cy="2484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EE7A669-54EE-4B33-A6FA-5CDF33F4C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6136" y="2832493"/>
            <a:ext cx="1476796" cy="33458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4AAF7C4-7F34-4D1F-9F9D-4B9019332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407" y="4027030"/>
            <a:ext cx="1357496" cy="7635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01B6EC-D338-4A43-87AC-F906B57313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1224" y="3358022"/>
            <a:ext cx="620699" cy="620699"/>
          </a:xfrm>
          <a:prstGeom prst="rect">
            <a:avLst/>
          </a:prstGeom>
        </p:spPr>
      </p:pic>
      <p:sp>
        <p:nvSpPr>
          <p:cNvPr id="19" name="Zone de texte 9">
            <a:extLst>
              <a:ext uri="{FF2B5EF4-FFF2-40B4-BE49-F238E27FC236}">
                <a16:creationId xmlns:a16="http://schemas.microsoft.com/office/drawing/2014/main" id="{B57DF1DC-A64E-42B1-85B6-50363CE17535}"/>
              </a:ext>
            </a:extLst>
          </p:cNvPr>
          <p:cNvSpPr txBox="1"/>
          <p:nvPr/>
        </p:nvSpPr>
        <p:spPr>
          <a:xfrm>
            <a:off x="4393177" y="3474007"/>
            <a:ext cx="3551418" cy="459006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dirty="0" err="1">
                <a:solidFill>
                  <a:srgbClr val="7F7F7F"/>
                </a:solidFill>
                <a:cs typeface="Arial"/>
              </a:rPr>
              <a:t>Devops</a:t>
            </a:r>
            <a:r>
              <a:rPr lang="fr-FR" dirty="0">
                <a:solidFill>
                  <a:srgbClr val="7F7F7F"/>
                </a:solidFill>
                <a:cs typeface="Arial"/>
              </a:rPr>
              <a:t> / Python / </a:t>
            </a:r>
            <a:r>
              <a:rPr lang="fr-FR" dirty="0" err="1">
                <a:solidFill>
                  <a:srgbClr val="7F7F7F"/>
                </a:solidFill>
                <a:cs typeface="Arial"/>
              </a:rPr>
              <a:t>bash</a:t>
            </a:r>
            <a:endParaRPr lang="fr-FR" dirty="0">
              <a:solidFill>
                <a:srgbClr val="7F7F7F"/>
              </a:solidFill>
              <a:cs typeface="Arial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fr-FR" sz="1200" b="1" cap="all" dirty="0">
              <a:solidFill>
                <a:srgbClr val="9D9D9C"/>
              </a:solidFill>
              <a:effectLst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5112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4577150" y="2205150"/>
            <a:ext cx="4219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Quelques bases</a:t>
            </a:r>
            <a:endParaRPr sz="36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7500" y="2851850"/>
            <a:ext cx="10890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4</a:t>
            </a:r>
            <a:endParaRPr sz="4000" baseline="-25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08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6624527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bases 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9B784CE7-E824-45D0-A88C-AEA9D534CA71}"/>
              </a:ext>
            </a:extLst>
          </p:cNvPr>
          <p:cNvGrpSpPr/>
          <p:nvPr/>
        </p:nvGrpSpPr>
        <p:grpSpPr>
          <a:xfrm>
            <a:off x="750309" y="2476256"/>
            <a:ext cx="1853744" cy="1180647"/>
            <a:chOff x="1523999" y="1821769"/>
            <a:chExt cx="1325218" cy="1180647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02845158-EA9A-4C20-AC1D-3C1E9294B525}"/>
                </a:ext>
              </a:extLst>
            </p:cNvPr>
            <p:cNvSpPr txBox="1"/>
            <p:nvPr/>
          </p:nvSpPr>
          <p:spPr>
            <a:xfrm>
              <a:off x="1523999" y="1821769"/>
              <a:ext cx="13252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00B050"/>
                  </a:solidFill>
                </a:rPr>
                <a:t>Binaire</a:t>
              </a:r>
              <a:endParaRPr lang="fr-FR" sz="2200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B9F3A4F-C0A5-411C-BE36-1823315EDF89}"/>
                </a:ext>
              </a:extLst>
            </p:cNvPr>
            <p:cNvSpPr txBox="1"/>
            <p:nvPr/>
          </p:nvSpPr>
          <p:spPr>
            <a:xfrm>
              <a:off x="1523999" y="2571529"/>
              <a:ext cx="13252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00B050"/>
                  </a:solidFill>
                </a:rPr>
                <a:t>0001 0110</a:t>
              </a:r>
              <a:endParaRPr lang="fr-FR" sz="220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54D64BC-81AA-4AA4-8718-B63B617153C4}"/>
              </a:ext>
            </a:extLst>
          </p:cNvPr>
          <p:cNvGrpSpPr/>
          <p:nvPr/>
        </p:nvGrpSpPr>
        <p:grpSpPr>
          <a:xfrm>
            <a:off x="3624470" y="2486097"/>
            <a:ext cx="1888434" cy="1182504"/>
            <a:chOff x="2961861" y="2040903"/>
            <a:chExt cx="1325218" cy="1182504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1011EAA-9451-4F78-BEC6-B6BE2539A911}"/>
                </a:ext>
              </a:extLst>
            </p:cNvPr>
            <p:cNvSpPr txBox="1"/>
            <p:nvPr/>
          </p:nvSpPr>
          <p:spPr>
            <a:xfrm>
              <a:off x="2961861" y="2792520"/>
              <a:ext cx="13252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FF0000"/>
                  </a:solidFill>
                </a:rPr>
                <a:t>0x16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D55535D-4068-4482-8C01-49FA6DB9BDFA}"/>
                </a:ext>
              </a:extLst>
            </p:cNvPr>
            <p:cNvSpPr txBox="1"/>
            <p:nvPr/>
          </p:nvSpPr>
          <p:spPr>
            <a:xfrm>
              <a:off x="2961861" y="2040903"/>
              <a:ext cx="13252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FF0000"/>
                  </a:solidFill>
                </a:rPr>
                <a:t>Hexadécimal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04AC0CF2-BDFB-4C38-83C5-14BD59FDC03E}"/>
              </a:ext>
            </a:extLst>
          </p:cNvPr>
          <p:cNvGrpSpPr/>
          <p:nvPr/>
        </p:nvGrpSpPr>
        <p:grpSpPr>
          <a:xfrm>
            <a:off x="6533321" y="2480300"/>
            <a:ext cx="1457739" cy="1188301"/>
            <a:chOff x="5042453" y="2035105"/>
            <a:chExt cx="874644" cy="1188301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49CD585-6FFD-4417-8F09-1DFD0CADA71B}"/>
                </a:ext>
              </a:extLst>
            </p:cNvPr>
            <p:cNvSpPr txBox="1"/>
            <p:nvPr/>
          </p:nvSpPr>
          <p:spPr>
            <a:xfrm>
              <a:off x="5042453" y="2792519"/>
              <a:ext cx="8746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00B0F0"/>
                  </a:solidFill>
                </a:rPr>
                <a:t>22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22B1AA3-C356-40A6-9829-4588F50AA3A3}"/>
                </a:ext>
              </a:extLst>
            </p:cNvPr>
            <p:cNvSpPr txBox="1"/>
            <p:nvPr/>
          </p:nvSpPr>
          <p:spPr>
            <a:xfrm>
              <a:off x="5042453" y="2035105"/>
              <a:ext cx="87464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200" dirty="0">
                  <a:solidFill>
                    <a:srgbClr val="00B0F0"/>
                  </a:solidFill>
                </a:rPr>
                <a:t>Décimal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ACF1070E-EE87-4150-AE1A-5DA50E8E13F2}"/>
              </a:ext>
            </a:extLst>
          </p:cNvPr>
          <p:cNvSpPr txBox="1"/>
          <p:nvPr/>
        </p:nvSpPr>
        <p:spPr>
          <a:xfrm>
            <a:off x="2604052" y="2793845"/>
            <a:ext cx="1020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00B050"/>
                </a:solidFill>
              </a:rPr>
              <a:t>=</a:t>
            </a:r>
            <a:r>
              <a:rPr lang="fr-FR" sz="2200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BFEB118-FA22-4C64-975A-EDE39A564D8D}"/>
              </a:ext>
            </a:extLst>
          </p:cNvPr>
          <p:cNvSpPr txBox="1"/>
          <p:nvPr/>
        </p:nvSpPr>
        <p:spPr>
          <a:xfrm>
            <a:off x="5512904" y="2853911"/>
            <a:ext cx="1020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FF0000"/>
                </a:solidFill>
              </a:rPr>
              <a:t>=</a:t>
            </a:r>
            <a:r>
              <a:rPr lang="fr-FR" sz="2200" dirty="0">
                <a:solidFill>
                  <a:srgbClr val="00B0F0"/>
                </a:solidFill>
              </a:rPr>
              <a:t>=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5FF39C4-7EC2-42D8-8D1E-A66B00544FD2}"/>
              </a:ext>
            </a:extLst>
          </p:cNvPr>
          <p:cNvCxnSpPr>
            <a:cxnSpLocks/>
          </p:cNvCxnSpPr>
          <p:nvPr/>
        </p:nvCxnSpPr>
        <p:spPr>
          <a:xfrm>
            <a:off x="2259496" y="3656903"/>
            <a:ext cx="0" cy="78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ccolade ouvrante 17">
            <a:extLst>
              <a:ext uri="{FF2B5EF4-FFF2-40B4-BE49-F238E27FC236}">
                <a16:creationId xmlns:a16="http://schemas.microsoft.com/office/drawing/2014/main" id="{1A57433D-F5CB-4121-B282-7F4E205FE23A}"/>
              </a:ext>
            </a:extLst>
          </p:cNvPr>
          <p:cNvSpPr/>
          <p:nvPr/>
        </p:nvSpPr>
        <p:spPr>
          <a:xfrm rot="16200000">
            <a:off x="1557911" y="3188906"/>
            <a:ext cx="238540" cy="128189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23FC549-3125-4303-A051-3E48529B882C}"/>
              </a:ext>
            </a:extLst>
          </p:cNvPr>
          <p:cNvSpPr txBox="1"/>
          <p:nvPr/>
        </p:nvSpPr>
        <p:spPr>
          <a:xfrm>
            <a:off x="1383728" y="405708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octet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F076C5A-BD49-4500-B253-0C5EDF7FE6F0}"/>
              </a:ext>
            </a:extLst>
          </p:cNvPr>
          <p:cNvSpPr txBox="1"/>
          <p:nvPr/>
        </p:nvSpPr>
        <p:spPr>
          <a:xfrm>
            <a:off x="2072586" y="4466200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bit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BD324F2-BFE3-4030-A9E8-A8B970425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061" y="1575866"/>
            <a:ext cx="1386669" cy="92391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8C8A6A7-626D-4D26-A42E-E099ABC6F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7879" y="1505361"/>
            <a:ext cx="2001616" cy="100080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B9C5326-1B37-491C-B10A-830775C00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1726" y="1429484"/>
            <a:ext cx="1860928" cy="104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1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 animBg="1"/>
      <p:bldP spid="20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6624527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Table ASCII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7C92B5E-B3ED-4E7E-A51E-DE1E0DE6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197" y="1160888"/>
            <a:ext cx="6119605" cy="37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0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6624527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Réseau – modèle OSI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65F632-3EC5-4CFB-8254-1770252C0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473" y="1138250"/>
            <a:ext cx="5776774" cy="38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3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14" name="Google Shape;214;p40"/>
          <p:cNvSpPr txBox="1"/>
          <p:nvPr/>
        </p:nvSpPr>
        <p:spPr>
          <a:xfrm>
            <a:off x="544899" y="164150"/>
            <a:ext cx="7241789" cy="83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outils de base (mon setup) 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16" name="Google Shape;216;p40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2C12564F-A02E-44E0-ACBD-EDAC7ACA7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57437"/>
              </p:ext>
            </p:extLst>
          </p:nvPr>
        </p:nvGraphicFramePr>
        <p:xfrm>
          <a:off x="1524000" y="1825402"/>
          <a:ext cx="6096000" cy="23723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70154451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97749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Général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Personnel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034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Posséder 2 OS (Linux/Windows)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Kali – Ubuntu / Windows 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569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Logiciels photo / vidéo / éditeur hexadécimal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Gimp</a:t>
                      </a:r>
                      <a:r>
                        <a:rPr lang="fr-FR" dirty="0"/>
                        <a:t> / VLC / </a:t>
                      </a:r>
                      <a:r>
                        <a:rPr lang="fr-FR" dirty="0" err="1"/>
                        <a:t>Frhed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0345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Analyse réseau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Wireshark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3129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Désassembleur - </a:t>
                      </a:r>
                      <a:r>
                        <a:rPr lang="fr-FR" dirty="0" err="1"/>
                        <a:t>débuger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IDA Pro / (</a:t>
                      </a:r>
                      <a:r>
                        <a:rPr lang="fr-FR" dirty="0" err="1"/>
                        <a:t>Ghidra</a:t>
                      </a:r>
                      <a:r>
                        <a:rPr lang="fr-FR" dirty="0"/>
                        <a:t>?) / gdb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57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Analyseur image disque / </a:t>
                      </a:r>
                      <a:r>
                        <a:rPr lang="fr-FR" dirty="0" err="1"/>
                        <a:t>Forensic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Volatility</a:t>
                      </a:r>
                      <a:r>
                        <a:rPr lang="fr-FR" dirty="0"/>
                        <a:t> / </a:t>
                      </a:r>
                      <a:r>
                        <a:rPr lang="fr-FR" dirty="0" err="1"/>
                        <a:t>foremost</a:t>
                      </a:r>
                      <a:r>
                        <a:rPr lang="fr-FR" dirty="0"/>
                        <a:t> - </a:t>
                      </a:r>
                      <a:r>
                        <a:rPr lang="fr-FR" dirty="0" err="1"/>
                        <a:t>binwalk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4022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97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4572000" y="2205149"/>
            <a:ext cx="4219200" cy="13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Questions / Réponses</a:t>
            </a:r>
            <a:endParaRPr sz="36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7500" y="2851850"/>
            <a:ext cx="10890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4</a:t>
            </a:r>
            <a:endParaRPr sz="4000" baseline="-25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452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4" y="219300"/>
            <a:ext cx="7793755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fr-FR"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E8A79C-5770-4790-9F18-6FE28D9F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866" y="1461263"/>
            <a:ext cx="5363469" cy="3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2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4571999" y="2205149"/>
            <a:ext cx="4379843" cy="13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Initiation aux CTF</a:t>
            </a:r>
            <a:endParaRPr sz="36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7500" y="2851850"/>
            <a:ext cx="10890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aseline="-25000" dirty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5</a:t>
            </a:r>
            <a:endParaRPr sz="4000" baseline="-25000" dirty="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2255103-E557-4F13-ABF9-8FA6F6DBC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109" y="3023504"/>
            <a:ext cx="3553603" cy="20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7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88" name="Google Shape;188;p38"/>
          <p:cNvSpPr txBox="1"/>
          <p:nvPr/>
        </p:nvSpPr>
        <p:spPr>
          <a:xfrm>
            <a:off x="531525" y="143100"/>
            <a:ext cx="49182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Sommaire</a:t>
            </a:r>
            <a:endParaRPr sz="3600" baseline="-2500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6762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0" name="Google Shape;190;p38"/>
          <p:cNvSpPr/>
          <p:nvPr/>
        </p:nvSpPr>
        <p:spPr>
          <a:xfrm>
            <a:off x="6773225" y="1401163"/>
            <a:ext cx="1987500" cy="51000"/>
          </a:xfrm>
          <a:prstGeom prst="rect">
            <a:avLst/>
          </a:prstGeom>
          <a:solidFill>
            <a:srgbClr val="F4C6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1" name="Google Shape;191;p38"/>
          <p:cNvSpPr/>
          <p:nvPr/>
        </p:nvSpPr>
        <p:spPr>
          <a:xfrm>
            <a:off x="5792363" y="2120325"/>
            <a:ext cx="3194100" cy="51000"/>
          </a:xfrm>
          <a:prstGeom prst="rect">
            <a:avLst/>
          </a:prstGeom>
          <a:solidFill>
            <a:srgbClr val="52AC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2" name="Google Shape;192;p38"/>
          <p:cNvSpPr/>
          <p:nvPr/>
        </p:nvSpPr>
        <p:spPr>
          <a:xfrm>
            <a:off x="6773225" y="2840388"/>
            <a:ext cx="1987500" cy="51000"/>
          </a:xfrm>
          <a:prstGeom prst="rect">
            <a:avLst/>
          </a:prstGeom>
          <a:solidFill>
            <a:srgbClr val="EE79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3" name="Google Shape;193;p38"/>
          <p:cNvSpPr/>
          <p:nvPr/>
        </p:nvSpPr>
        <p:spPr>
          <a:xfrm>
            <a:off x="5746100" y="3559550"/>
            <a:ext cx="31941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4" name="Google Shape;194;p38"/>
          <p:cNvSpPr/>
          <p:nvPr/>
        </p:nvSpPr>
        <p:spPr>
          <a:xfrm>
            <a:off x="6781800" y="4312363"/>
            <a:ext cx="1987500" cy="51000"/>
          </a:xfrm>
          <a:prstGeom prst="rect">
            <a:avLst/>
          </a:prstGeom>
          <a:solidFill>
            <a:srgbClr val="EC65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195" name="Google Shape;195;p38"/>
          <p:cNvSpPr txBox="1"/>
          <p:nvPr/>
        </p:nvSpPr>
        <p:spPr>
          <a:xfrm>
            <a:off x="-351950" y="1725250"/>
            <a:ext cx="1372200" cy="3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E9519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1600" dirty="0">
              <a:solidFill>
                <a:srgbClr val="E9519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E9519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600" dirty="0">
              <a:solidFill>
                <a:srgbClr val="E9519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E9519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600" dirty="0">
              <a:solidFill>
                <a:srgbClr val="E9519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E9519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600" dirty="0">
              <a:solidFill>
                <a:srgbClr val="E9519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45720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rgbClr val="E9519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600" dirty="0">
              <a:solidFill>
                <a:srgbClr val="E9519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/>
          <p:nvPr/>
        </p:nvSpPr>
        <p:spPr>
          <a:xfrm>
            <a:off x="1139800" y="1725250"/>
            <a:ext cx="4651500" cy="3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>
              <a:lnSpc>
                <a:spcPct val="150000"/>
              </a:lnSpc>
              <a:buClr>
                <a:srgbClr val="898989"/>
              </a:buClr>
              <a:buSzPts val="1600"/>
              <a:buFont typeface="Montserrat Medium"/>
              <a:buChar char="-"/>
            </a:pPr>
            <a:r>
              <a:rPr lang="fr-FR" sz="1600" dirty="0">
                <a:solidFill>
                  <a:srgbClr val="89898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Notions et vocabulaire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600"/>
              <a:buFont typeface="Montserrat Medium"/>
              <a:buChar char="-"/>
            </a:pPr>
            <a:r>
              <a:rPr lang="fr-FR" sz="1600" dirty="0">
                <a:solidFill>
                  <a:srgbClr val="89898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Les exigences d’un hacker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600"/>
              <a:buFont typeface="Montserrat Medium"/>
              <a:buChar char="-"/>
            </a:pPr>
            <a:r>
              <a:rPr lang="fr-FR" sz="1600" dirty="0">
                <a:solidFill>
                  <a:srgbClr val="89898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Quelques bases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600"/>
              <a:buFont typeface="Montserrat Medium"/>
              <a:buChar char="-"/>
            </a:pPr>
            <a:r>
              <a:rPr lang="fr-FR" sz="1600" dirty="0">
                <a:solidFill>
                  <a:srgbClr val="89898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Questions/réponses</a:t>
            </a:r>
          </a:p>
          <a:p>
            <a:pPr marL="457200" indent="-330200">
              <a:lnSpc>
                <a:spcPct val="150000"/>
              </a:lnSpc>
              <a:buClr>
                <a:srgbClr val="898989"/>
              </a:buClr>
              <a:buSzPts val="1600"/>
              <a:buFont typeface="Montserrat Medium"/>
              <a:buChar char="-"/>
            </a:pPr>
            <a:r>
              <a:rPr lang="fr-FR" sz="1600" dirty="0">
                <a:solidFill>
                  <a:srgbClr val="89898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Initiation aux CTF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600"/>
              <a:buFont typeface="Montserrat Medium"/>
              <a:buChar char="-"/>
            </a:pPr>
            <a:endParaRPr lang="fr-FR" sz="1600" dirty="0">
              <a:solidFill>
                <a:srgbClr val="89898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4572000" y="2205150"/>
            <a:ext cx="4219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Notions et vocabulaire</a:t>
            </a:r>
            <a:endParaRPr sz="36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03" name="Google Shape;203;p39"/>
          <p:cNvSpPr/>
          <p:nvPr/>
        </p:nvSpPr>
        <p:spPr>
          <a:xfrm>
            <a:off x="4027500" y="2851850"/>
            <a:ext cx="1089000" cy="510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4" name="Google Shape;204;p39"/>
          <p:cNvSpPr/>
          <p:nvPr/>
        </p:nvSpPr>
        <p:spPr>
          <a:xfrm>
            <a:off x="0" y="1290925"/>
            <a:ext cx="4572000" cy="5143500"/>
          </a:xfrm>
          <a:prstGeom prst="rect">
            <a:avLst/>
          </a:prstGeom>
          <a:gradFill>
            <a:gsLst>
              <a:gs pos="0">
                <a:srgbClr val="E72375"/>
              </a:gs>
              <a:gs pos="76000">
                <a:srgbClr val="E74089"/>
              </a:gs>
              <a:gs pos="100000">
                <a:srgbClr val="E75C9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05" name="Google Shape;205;p39"/>
          <p:cNvSpPr txBox="1"/>
          <p:nvPr/>
        </p:nvSpPr>
        <p:spPr>
          <a:xfrm>
            <a:off x="4033900" y="2163738"/>
            <a:ext cx="4698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1</a:t>
            </a:r>
            <a:endParaRPr sz="4000" baseline="-25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l="46494" t="24111" r="24889" b="26571"/>
          <a:stretch/>
        </p:blipFill>
        <p:spPr>
          <a:xfrm>
            <a:off x="52175" y="1175800"/>
            <a:ext cx="2519949" cy="434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4032650" y="2851850"/>
            <a:ext cx="544500" cy="51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16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7542362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Qu’est-ce que ça vous évoque ?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22BE4BB-DFB6-4084-9F6A-8FF5D39A0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526" y="1845397"/>
            <a:ext cx="2348948" cy="20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6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7542362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Qu’est-ce que ça vous évoque ?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C46A4E7-94E3-4B34-BCC5-FAF5F5821102}"/>
              </a:ext>
            </a:extLst>
          </p:cNvPr>
          <p:cNvSpPr txBox="1"/>
          <p:nvPr/>
        </p:nvSpPr>
        <p:spPr>
          <a:xfrm>
            <a:off x="2530227" y="2571750"/>
            <a:ext cx="369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EA5297"/>
                </a:solidFill>
                <a:latin typeface="+mn-lt"/>
                <a:ea typeface="+mn-ea"/>
                <a:cs typeface="Times New Roman"/>
              </a:rPr>
              <a:t>Vidéo ouverture Nuit du Hack 2019 (maintenant appelé Le Hack)</a:t>
            </a:r>
          </a:p>
        </p:txBody>
      </p:sp>
    </p:spTree>
    <p:extLst>
      <p:ext uri="{BB962C8B-B14F-4D97-AF65-F5344CB8AC3E}">
        <p14:creationId xmlns:p14="http://schemas.microsoft.com/office/powerpoint/2010/main" val="41985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7135646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 risque (EBIOS / ISO27001)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588F286F-A42E-4D74-897D-CEEA8AB1A499}"/>
              </a:ext>
            </a:extLst>
          </p:cNvPr>
          <p:cNvSpPr/>
          <p:nvPr/>
        </p:nvSpPr>
        <p:spPr>
          <a:xfrm>
            <a:off x="1580796" y="1375681"/>
            <a:ext cx="5433390" cy="2869095"/>
          </a:xfrm>
          <a:prstGeom prst="ellipse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96FA00-DC4D-41D9-9630-BA877D0491B9}"/>
              </a:ext>
            </a:extLst>
          </p:cNvPr>
          <p:cNvSpPr/>
          <p:nvPr/>
        </p:nvSpPr>
        <p:spPr>
          <a:xfrm>
            <a:off x="3416486" y="1811412"/>
            <a:ext cx="1731264" cy="57226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7F7F7F"/>
                </a:solidFill>
                <a:ea typeface="Arial"/>
                <a:cs typeface="Arial"/>
              </a:rPr>
              <a:t>Menace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384B6C-5D17-4623-B44B-1137B0CF9C34}"/>
              </a:ext>
            </a:extLst>
          </p:cNvPr>
          <p:cNvSpPr/>
          <p:nvPr/>
        </p:nvSpPr>
        <p:spPr>
          <a:xfrm>
            <a:off x="2440068" y="3134244"/>
            <a:ext cx="1317794" cy="57226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7F7F7F"/>
                </a:solidFill>
                <a:ea typeface="Arial"/>
                <a:cs typeface="Arial"/>
              </a:rPr>
              <a:t>Vulnérabilité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496C8C-798D-405F-8AB0-1E367560F140}"/>
              </a:ext>
            </a:extLst>
          </p:cNvPr>
          <p:cNvSpPr/>
          <p:nvPr/>
        </p:nvSpPr>
        <p:spPr>
          <a:xfrm>
            <a:off x="5147750" y="3134244"/>
            <a:ext cx="826107" cy="57226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7F7F7F"/>
                </a:solidFill>
                <a:ea typeface="Arial"/>
                <a:cs typeface="Arial"/>
              </a:rPr>
              <a:t>Actif</a:t>
            </a:r>
          </a:p>
        </p:txBody>
      </p: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5E4A474E-75CC-46C0-BC19-C6D7AF938DE8}"/>
              </a:ext>
            </a:extLst>
          </p:cNvPr>
          <p:cNvCxnSpPr>
            <a:cxnSpLocks/>
            <a:stCxn id="20" idx="1"/>
            <a:endCxn id="25" idx="0"/>
          </p:cNvCxnSpPr>
          <p:nvPr/>
        </p:nvCxnSpPr>
        <p:spPr>
          <a:xfrm rot="10800000" flipV="1">
            <a:off x="3098966" y="2097542"/>
            <a:ext cx="317521" cy="1036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806AA641-3BC0-4005-8B9C-2CAD4D6DF983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147750" y="2097543"/>
            <a:ext cx="413053" cy="1036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B3C9337-390E-4590-9563-BA95DC4153BE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3757862" y="3420375"/>
            <a:ext cx="1389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D26F000A-F8BC-48EA-82BD-A9F11F5C51B8}"/>
              </a:ext>
            </a:extLst>
          </p:cNvPr>
          <p:cNvSpPr txBox="1"/>
          <p:nvPr/>
        </p:nvSpPr>
        <p:spPr>
          <a:xfrm>
            <a:off x="5622674" y="2302349"/>
            <a:ext cx="7023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Cible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DEEF323-BEEB-43BF-A2A1-C84CDC26A3F7}"/>
              </a:ext>
            </a:extLst>
          </p:cNvPr>
          <p:cNvSpPr txBox="1"/>
          <p:nvPr/>
        </p:nvSpPr>
        <p:spPr>
          <a:xfrm>
            <a:off x="3977319" y="3433627"/>
            <a:ext cx="989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Possède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49AE2A8-A58B-4848-A21D-75E2E279606B}"/>
              </a:ext>
            </a:extLst>
          </p:cNvPr>
          <p:cNvSpPr txBox="1"/>
          <p:nvPr/>
        </p:nvSpPr>
        <p:spPr>
          <a:xfrm>
            <a:off x="2177676" y="2383674"/>
            <a:ext cx="892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Exploite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CF3237A-3E28-49CD-B486-49721990C338}"/>
              </a:ext>
            </a:extLst>
          </p:cNvPr>
          <p:cNvSpPr txBox="1"/>
          <p:nvPr/>
        </p:nvSpPr>
        <p:spPr>
          <a:xfrm rot="19253599">
            <a:off x="741674" y="1718184"/>
            <a:ext cx="1696336" cy="307777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Scénario d’incident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E21DF9C2-02B8-48F7-BAEF-DEEF32B9403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4297491" y="4244776"/>
            <a:ext cx="0" cy="45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32086E7-74A5-4CFA-BF65-571BFC2E99C2}"/>
              </a:ext>
            </a:extLst>
          </p:cNvPr>
          <p:cNvSpPr/>
          <p:nvPr/>
        </p:nvSpPr>
        <p:spPr>
          <a:xfrm>
            <a:off x="3416486" y="4702629"/>
            <a:ext cx="1731264" cy="3628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7F7F7F"/>
                </a:solidFill>
                <a:ea typeface="Arial"/>
                <a:cs typeface="Arial"/>
              </a:rPr>
              <a:t>Conséquences</a:t>
            </a:r>
          </a:p>
        </p:txBody>
      </p:sp>
    </p:spTree>
    <p:extLst>
      <p:ext uri="{BB962C8B-B14F-4D97-AF65-F5344CB8AC3E}">
        <p14:creationId xmlns:p14="http://schemas.microsoft.com/office/powerpoint/2010/main" val="391648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5" grpId="0" animBg="1"/>
      <p:bldP spid="26" grpId="0" animBg="1"/>
      <p:bldP spid="33" grpId="0"/>
      <p:bldP spid="38" grpId="0"/>
      <p:bldP spid="39" grpId="0"/>
      <p:bldP spid="34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7135646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objectifs de la sécurité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C5BFCC6-0367-432E-A126-B4DB562C2905}"/>
              </a:ext>
            </a:extLst>
          </p:cNvPr>
          <p:cNvSpPr txBox="1"/>
          <p:nvPr/>
        </p:nvSpPr>
        <p:spPr>
          <a:xfrm>
            <a:off x="808383" y="1959473"/>
            <a:ext cx="258417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Confidentialité</a:t>
            </a:r>
            <a:br>
              <a:rPr lang="fr-FR" sz="1200" dirty="0">
                <a:solidFill>
                  <a:srgbClr val="7F7F7F"/>
                </a:solidFill>
                <a:latin typeface="+mn-lt"/>
              </a:rPr>
            </a:br>
            <a:endParaRPr lang="fr-FR" sz="1200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Intégrité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Disponibilité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Non répudiation</a:t>
            </a:r>
            <a:br>
              <a:rPr lang="fr-FR" dirty="0">
                <a:solidFill>
                  <a:srgbClr val="7F7F7F"/>
                </a:solidFill>
                <a:latin typeface="+mn-lt"/>
              </a:rPr>
            </a:br>
            <a:endParaRPr lang="fr-FR" dirty="0">
              <a:solidFill>
                <a:srgbClr val="7F7F7F"/>
              </a:solidFill>
              <a:latin typeface="+mn-lt"/>
            </a:endParaRPr>
          </a:p>
          <a:p>
            <a:pPr marL="228600" indent="-228600">
              <a:buClr>
                <a:srgbClr val="E95196"/>
              </a:buClr>
              <a:buSzPct val="125000"/>
              <a:buFont typeface="+mj-lt"/>
              <a:buAutoNum type="arabicPeriod"/>
            </a:pPr>
            <a:r>
              <a:rPr lang="fr-FR" dirty="0">
                <a:solidFill>
                  <a:srgbClr val="7F7F7F"/>
                </a:solidFill>
                <a:latin typeface="+mn-lt"/>
              </a:rPr>
              <a:t>Authentification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E1FF56-1982-442A-9633-9FC8FD6D5CA7}"/>
              </a:ext>
            </a:extLst>
          </p:cNvPr>
          <p:cNvSpPr txBox="1"/>
          <p:nvPr/>
        </p:nvSpPr>
        <p:spPr>
          <a:xfrm>
            <a:off x="3392558" y="1959473"/>
            <a:ext cx="252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</a:rPr>
              <a:t>Chiffrement</a:t>
            </a:r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35AAFA9-522A-429B-AD4C-1D0E7D885D39}"/>
              </a:ext>
            </a:extLst>
          </p:cNvPr>
          <p:cNvSpPr txBox="1"/>
          <p:nvPr/>
        </p:nvSpPr>
        <p:spPr>
          <a:xfrm>
            <a:off x="3392557" y="2347730"/>
            <a:ext cx="252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</a:rPr>
              <a:t>MD5, SHA2, CRC…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AA9B6B3-8E4D-42B7-8E46-9757A7EB4D61}"/>
              </a:ext>
            </a:extLst>
          </p:cNvPr>
          <p:cNvSpPr txBox="1"/>
          <p:nvPr/>
        </p:nvSpPr>
        <p:spPr>
          <a:xfrm>
            <a:off x="3392559" y="2769898"/>
            <a:ext cx="262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7F7F7F"/>
                </a:solidFill>
              </a:rPr>
              <a:t>Load</a:t>
            </a:r>
            <a:r>
              <a:rPr lang="fr-FR" dirty="0">
                <a:solidFill>
                  <a:srgbClr val="7F7F7F"/>
                </a:solidFill>
              </a:rPr>
              <a:t> balancing, redondance…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7E383B9-689A-4106-9687-2DB7366A0E38}"/>
              </a:ext>
            </a:extLst>
          </p:cNvPr>
          <p:cNvSpPr txBox="1"/>
          <p:nvPr/>
        </p:nvSpPr>
        <p:spPr>
          <a:xfrm>
            <a:off x="3392559" y="3192067"/>
            <a:ext cx="252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</a:rPr>
              <a:t>Signatures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DDD5613-4672-461E-97F5-A82B01FC25DA}"/>
              </a:ext>
            </a:extLst>
          </p:cNvPr>
          <p:cNvSpPr txBox="1"/>
          <p:nvPr/>
        </p:nvSpPr>
        <p:spPr>
          <a:xfrm>
            <a:off x="3392559" y="3652244"/>
            <a:ext cx="2528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</a:rPr>
              <a:t>Certificats</a:t>
            </a:r>
            <a:endParaRPr lang="fr-FR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C1B9374-BD5F-41F7-8110-CF7A0861919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44496" y="2113362"/>
            <a:ext cx="948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5D50168-483F-4011-A2A5-F52FA8CC74B1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1895856" y="2501619"/>
            <a:ext cx="1496701" cy="7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C7D4C1D-E62E-46AD-BDB6-E7052E5B4B02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2249424" y="2923787"/>
            <a:ext cx="1143135" cy="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5614EA60-5892-4E36-A02F-C925C15F2B45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529840" y="3345956"/>
            <a:ext cx="862719" cy="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371E2C27-A9B9-44F8-AE23-9F03B1CCC154}"/>
              </a:ext>
            </a:extLst>
          </p:cNvPr>
          <p:cNvCxnSpPr>
            <a:cxnSpLocks/>
          </p:cNvCxnSpPr>
          <p:nvPr/>
        </p:nvCxnSpPr>
        <p:spPr>
          <a:xfrm>
            <a:off x="2529838" y="3806132"/>
            <a:ext cx="862719" cy="2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99524BCF-7DEB-4F2D-98EF-28456D855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332" y="3252623"/>
            <a:ext cx="2584174" cy="14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5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2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/>
          <p:nvPr/>
        </p:nvSpPr>
        <p:spPr>
          <a:xfrm>
            <a:off x="0" y="0"/>
            <a:ext cx="9144000" cy="97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607725" y="219300"/>
            <a:ext cx="49182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rgbClr val="666666"/>
                </a:solidFill>
                <a:latin typeface="Lato Black"/>
                <a:ea typeface="Lato Black"/>
                <a:cs typeface="Lato Black"/>
                <a:sym typeface="Lato Black"/>
              </a:rPr>
              <a:t>Les types de hackers</a:t>
            </a:r>
            <a:endParaRPr sz="3600" baseline="-25000" dirty="0">
              <a:solidFill>
                <a:srgbClr val="66666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2657475" y="945738"/>
            <a:ext cx="1987500" cy="51000"/>
          </a:xfrm>
          <a:prstGeom prst="rect">
            <a:avLst/>
          </a:prstGeom>
          <a:solidFill>
            <a:srgbClr val="E951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1225" y="152400"/>
            <a:ext cx="678602" cy="67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4163E94-3A17-4D7D-B719-ACEB026BB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986" y="1877115"/>
            <a:ext cx="4184506" cy="209225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1694BB-2405-40FD-99AC-6AC12FBB2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34" y="2181915"/>
            <a:ext cx="2095759" cy="13892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746F320-04E2-4A25-9826-F08782A21DB5}"/>
              </a:ext>
            </a:extLst>
          </p:cNvPr>
          <p:cNvSpPr txBox="1"/>
          <p:nvPr/>
        </p:nvSpPr>
        <p:spPr>
          <a:xfrm>
            <a:off x="1392082" y="3736257"/>
            <a:ext cx="125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Script </a:t>
            </a:r>
            <a:r>
              <a:rPr lang="fr-FR" dirty="0" err="1">
                <a:solidFill>
                  <a:srgbClr val="7F7F7F"/>
                </a:solidFill>
                <a:latin typeface="+mn-lt"/>
              </a:rPr>
              <a:t>kiddies</a:t>
            </a:r>
            <a:endParaRPr lang="fr-FR" dirty="0">
              <a:solidFill>
                <a:srgbClr val="7F7F7F"/>
              </a:solidFill>
              <a:latin typeface="+mn-lt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F1F33F1-DAB8-4877-9B14-D58A16ADE7D7}"/>
              </a:ext>
            </a:extLst>
          </p:cNvPr>
          <p:cNvSpPr txBox="1"/>
          <p:nvPr/>
        </p:nvSpPr>
        <p:spPr>
          <a:xfrm>
            <a:off x="5030343" y="4080354"/>
            <a:ext cx="2739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F7F7F"/>
                </a:solidFill>
                <a:latin typeface="+mn-lt"/>
              </a:rPr>
              <a:t>Le bon, le caméléon et le truand</a:t>
            </a:r>
          </a:p>
        </p:txBody>
      </p:sp>
    </p:spTree>
    <p:extLst>
      <p:ext uri="{BB962C8B-B14F-4D97-AF65-F5344CB8AC3E}">
        <p14:creationId xmlns:p14="http://schemas.microsoft.com/office/powerpoint/2010/main" val="22100456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6859</TotalTime>
  <Words>700</Words>
  <Application>Microsoft Office PowerPoint</Application>
  <PresentationFormat>Affichage à l'écran (16:9)</PresentationFormat>
  <Paragraphs>239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Lato</vt:lpstr>
      <vt:lpstr>Montserrat Medium</vt:lpstr>
      <vt:lpstr>Arial</vt:lpstr>
      <vt:lpstr>Lato Black</vt:lpstr>
      <vt:lpstr>Times New Roman</vt:lpstr>
      <vt:lpstr>Montserrat Black</vt:lpstr>
      <vt:lpstr>Montserrat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Antony GALLOU</dc:creator>
  <cp:lastModifiedBy>harold</cp:lastModifiedBy>
  <cp:revision>191</cp:revision>
  <cp:lastPrinted>2019-03-14T16:17:12Z</cp:lastPrinted>
  <dcterms:modified xsi:type="dcterms:W3CDTF">2019-09-01T16:05:22Z</dcterms:modified>
</cp:coreProperties>
</file>